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65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+8b97QpELg3RT4zJP7a+Kg==" hashData="sx2fbsb1OVIY9YdieNVEBWFfli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A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5.3.2015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5.3.2015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5.3.2015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5.3.2015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5.3.2015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5.3.2015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5.3.2015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5.3.2015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5.3.2015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5.3.2015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5.3.2015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5.3.2015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bg/imgres?imgurl=http://www.cherga.bg/img/upl/Danon.jpg&amp;imgrefurl=http://www.cherga.bg/statia.php?mysid=798&amp;t=16&amp;&amp;h=402&amp;w=300&amp;sz=31&amp;hl=bg&amp;start=16&amp;tbnid=oKp1-WkRmpMn0M:&amp;tbnh=124&amp;tbnw=93&amp;prev=/images?q=%D0%BC%D0%BB%D1%8F%D0%BA%D0%BE&amp;gbv=2&amp;hl=bg&amp;sa=G" TargetMode="External"/><Relationship Id="rId13" Type="http://schemas.openxmlformats.org/officeDocument/2006/relationships/image" Target="../media/image13.jpeg"/><Relationship Id="rId3" Type="http://schemas.openxmlformats.org/officeDocument/2006/relationships/image" Target="../media/image8.gif"/><Relationship Id="rId7" Type="http://schemas.openxmlformats.org/officeDocument/2006/relationships/image" Target="../media/image10.jpeg"/><Relationship Id="rId12" Type="http://schemas.openxmlformats.org/officeDocument/2006/relationships/hyperlink" Target="http://images.google.bg/imgres?imgurl=http://www.jarden-florist.com/images/art_images/pic_bg_69.jpg&amp;imgrefurl=http://www.jarden-florist.com/articul.php?art_id=69&amp;cat_id=9&amp;h=300&amp;w=250&amp;sz=26&amp;hl=bg&amp;start=2&amp;tbnid=GkGJPQwZLc2zqM:&amp;tbnh=116&amp;tbnw=97&amp;prev=/images?q=%D0%BF%D0%BB%D0%BE%D0%B4%D0%BE%D0%B2%D0%B5&amp;gbv=2&amp;hl=bg&amp;sa=G" TargetMode="Externa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bg/imgres?imgurl=http://www.plovdiv24.com/i/659.jpg&amp;imgrefurl=http://forums.unibg.org/lofiversion/index.php/t6054.html&amp;h=160&amp;w=250&amp;sz=7&amp;hl=bg&amp;start=7&amp;tbnid=hKbqsLUicBCqJM:&amp;tbnh=71&amp;tbnw=111&amp;prev=/images?q=%D1%80%D0%B8%D0%B1%D0%B0&amp;gbv=2&amp;hl=bg&amp;sa=G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images.google.bg/imgres?imgurl=http://i.timeinc.net/recipes/i/recipes/ck/06/03/meat-loaf-ck-1160600-l.jpg&amp;imgrefurl=http://find.myrecipes.com/recipes/recipefinder.dyn?action=displayRecipe&amp;recipe_id=1160600&amp;h=300&amp;w=300&amp;sz=19&amp;hl=bg&amp;start=14&amp;tbnid=57UYpQ4xfjGOEM:&amp;tbnh=116&amp;tbnw=116&amp;prev=/images?q=%D0%BC%D0%B5%D1%81%D0%BE&amp;gbv=2&amp;hl=bg&amp;sa=G" TargetMode="External"/><Relationship Id="rId4" Type="http://schemas.openxmlformats.org/officeDocument/2006/relationships/hyperlink" Target="http://images.google.bg/imgres?imgurl=http://i.actualno.com/club.bg/files/2008/04/07/2836a6080e.jpg&amp;imgrefurl=http://business.actualno.com/news_163790.html&amp;h=360&amp;w=480&amp;sz=31&amp;hl=bg&amp;start=4&amp;tbnid=in6W1qdorkYUhM:&amp;tbnh=97&amp;tbnw=129&amp;prev=/images?q=%D1%81%D0%B8%D1%80%D0%B5%D0%BD%D0%B5&amp;gbv=2&amp;hl=bg&amp;sa=G" TargetMode="External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" descr="Blue hil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6" name="Закръглен правоъгълник 5"/>
          <p:cNvSpPr/>
          <p:nvPr/>
        </p:nvSpPr>
        <p:spPr>
          <a:xfrm>
            <a:off x="1403648" y="980728"/>
            <a:ext cx="6264696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>
                <a:solidFill>
                  <a:schemeClr val="tx1"/>
                </a:solidFill>
              </a:rPr>
              <a:t>РЕЖИМ НА ЖИВОТ И ЗДРАВЕ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75656" y="2924944"/>
            <a:ext cx="6768752" cy="26642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>
                <a:solidFill>
                  <a:schemeClr val="tx1"/>
                </a:solidFill>
              </a:rPr>
              <a:t>ЧОВЕКЪТ И ПРИРОДАТА 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IV</a:t>
            </a:r>
            <a:r>
              <a:rPr lang="bg-BG" sz="3600" baseline="30000" dirty="0" smtClean="0">
                <a:solidFill>
                  <a:schemeClr val="tx1"/>
                </a:solidFill>
              </a:rPr>
              <a:t>Г</a:t>
            </a:r>
            <a:r>
              <a:rPr lang="bg-BG" sz="3600" dirty="0" smtClean="0">
                <a:solidFill>
                  <a:schemeClr val="tx1"/>
                </a:solidFill>
              </a:rPr>
              <a:t>  КЛАС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кръглен правоъгълник 3"/>
          <p:cNvSpPr/>
          <p:nvPr/>
        </p:nvSpPr>
        <p:spPr>
          <a:xfrm>
            <a:off x="1187624" y="476672"/>
            <a:ext cx="5112568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3200" dirty="0" smtClean="0">
                <a:solidFill>
                  <a:schemeClr val="tx1"/>
                </a:solidFill>
              </a:rPr>
              <a:t>Вредни за човека вещества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476672"/>
            <a:ext cx="792088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3.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16631"/>
            <a:ext cx="1440160" cy="1080121"/>
          </a:xfrm>
          <a:prstGeom prst="rect">
            <a:avLst/>
          </a:prstGeom>
          <a:noFill/>
        </p:spPr>
      </p:pic>
      <p:sp>
        <p:nvSpPr>
          <p:cNvPr id="9" name="Текстово поле 8"/>
          <p:cNvSpPr txBox="1"/>
          <p:nvPr/>
        </p:nvSpPr>
        <p:spPr>
          <a:xfrm>
            <a:off x="107504" y="1484784"/>
            <a:ext cx="83529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Още от древни времена хората привикнали да поемат под една или друга форма и някои отрови.</a:t>
            </a:r>
          </a:p>
          <a:p>
            <a:r>
              <a:rPr lang="bg-BG" sz="2800" dirty="0" smtClean="0"/>
              <a:t>Най- разпространени от които са  алкохолът, никотинът и наркотиците.</a:t>
            </a:r>
            <a:endParaRPr lang="en-US" sz="2800" dirty="0"/>
          </a:p>
        </p:txBody>
      </p:sp>
      <p:sp>
        <p:nvSpPr>
          <p:cNvPr id="10" name="Овал 9"/>
          <p:cNvSpPr/>
          <p:nvPr/>
        </p:nvSpPr>
        <p:spPr>
          <a:xfrm>
            <a:off x="1331640" y="3429000"/>
            <a:ext cx="792088" cy="648072"/>
          </a:xfrm>
          <a:prstGeom prst="ellips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а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31640" y="4221088"/>
            <a:ext cx="792088" cy="648072"/>
          </a:xfrm>
          <a:prstGeom prst="ellips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б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331640" y="5013176"/>
            <a:ext cx="792088" cy="648072"/>
          </a:xfrm>
          <a:prstGeom prst="ellips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в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2195736" y="3501008"/>
            <a:ext cx="1400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dirty="0" smtClean="0"/>
              <a:t>алкохол</a:t>
            </a:r>
            <a:endParaRPr lang="en-US" sz="2800" dirty="0"/>
          </a:p>
        </p:txBody>
      </p:sp>
      <p:sp>
        <p:nvSpPr>
          <p:cNvPr id="14" name="Правоъгълник 13"/>
          <p:cNvSpPr/>
          <p:nvPr/>
        </p:nvSpPr>
        <p:spPr>
          <a:xfrm>
            <a:off x="2195736" y="4221088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 smtClean="0"/>
              <a:t>никотин</a:t>
            </a:r>
            <a:endParaRPr lang="en-US" sz="2800" dirty="0"/>
          </a:p>
        </p:txBody>
      </p:sp>
      <p:sp>
        <p:nvSpPr>
          <p:cNvPr id="15" name="Правоъгълник 14"/>
          <p:cNvSpPr/>
          <p:nvPr/>
        </p:nvSpPr>
        <p:spPr>
          <a:xfrm>
            <a:off x="2267744" y="5085184"/>
            <a:ext cx="208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 smtClean="0"/>
              <a:t>наркотици</a:t>
            </a:r>
            <a:endParaRPr lang="en-US" sz="2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кръглен правоъгълник 3"/>
          <p:cNvSpPr/>
          <p:nvPr/>
        </p:nvSpPr>
        <p:spPr>
          <a:xfrm>
            <a:off x="539552" y="332656"/>
            <a:ext cx="8064896" cy="4680520"/>
          </a:xfrm>
          <a:prstGeom prst="roundRect">
            <a:avLst/>
          </a:prstGeom>
          <a:solidFill>
            <a:srgbClr val="E1AAA9"/>
          </a:solidFill>
          <a:ln w="76200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1002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u="sng" dirty="0" smtClean="0">
                <a:solidFill>
                  <a:schemeClr val="tx1"/>
                </a:solidFill>
              </a:rPr>
              <a:t>Алкохолът </a:t>
            </a:r>
            <a:r>
              <a:rPr lang="en-US" sz="2800" u="sng" dirty="0" smtClean="0">
                <a:solidFill>
                  <a:schemeClr val="tx1"/>
                </a:solidFill>
              </a:rPr>
              <a:t>(</a:t>
            </a:r>
            <a:r>
              <a:rPr lang="bg-BG" sz="2800" u="sng" dirty="0" smtClean="0">
                <a:solidFill>
                  <a:schemeClr val="tx1"/>
                </a:solidFill>
              </a:rPr>
              <a:t>спиртът</a:t>
            </a:r>
            <a:r>
              <a:rPr lang="en-US" sz="2800" u="sng" dirty="0" smtClean="0">
                <a:solidFill>
                  <a:schemeClr val="tx1"/>
                </a:solidFill>
              </a:rPr>
              <a:t>)</a:t>
            </a:r>
            <a:r>
              <a:rPr lang="bg-BG" sz="2800" u="sng" dirty="0" smtClean="0">
                <a:solidFill>
                  <a:schemeClr val="tx1"/>
                </a:solidFill>
              </a:rPr>
              <a:t> е силна отрова. </a:t>
            </a:r>
            <a:r>
              <a:rPr lang="bg-BG" sz="2800" dirty="0" smtClean="0">
                <a:solidFill>
                  <a:schemeClr val="tx1"/>
                </a:solidFill>
              </a:rPr>
              <a:t>Той уврежда целия организъм и особено черния дроб. Най-чувствителен е мозъкът. При приемане на алкохол волята и паметта отслабват и се стига до престъпления-лъжи, буйстване, кражби, катастрофи, убийства. Когато приемането на алкохол е системно, настъпва хронично отравяне на организма- </a:t>
            </a:r>
            <a:r>
              <a:rPr lang="bg-BG" sz="2800" b="1" dirty="0" smtClean="0">
                <a:solidFill>
                  <a:schemeClr val="tx1"/>
                </a:solidFill>
              </a:rPr>
              <a:t>алкохолизъм</a:t>
            </a:r>
            <a:r>
              <a:rPr lang="bg-BG" sz="2800" dirty="0" smtClean="0">
                <a:solidFill>
                  <a:schemeClr val="tx1"/>
                </a:solidFill>
              </a:rPr>
              <a:t>. Той има огромно отрицателно въздействие върху обществото.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9220" name="Picture 4" descr="&amp;Rcy;&amp;iecy;&amp;zcy;&amp;ucy;&amp;lcy;&amp;tcy;&amp;acy;&amp;tcy; &amp;scy; &amp;icy;&amp;zcy;&amp;ocy;&amp;bcy;&amp;rcy;&amp;acy;&amp;zhcy;&amp;iecy;&amp;ncy;&amp;icy;&amp;iecy; &amp;zcy;&amp;acy; &amp;kcy;&amp;acy;&amp;rcy;&amp;tcy;&amp;icy;&amp;ncy;&amp;kcy;&amp;icy; &amp;acy;&amp;lcy;&amp;kcy;&amp;ocy;&amp;khcy;&amp;ocy;&amp;l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5" y="5373216"/>
            <a:ext cx="1512169" cy="1224136"/>
          </a:xfrm>
          <a:prstGeom prst="rect">
            <a:avLst/>
          </a:prstGeom>
          <a:solidFill>
            <a:srgbClr val="C00000"/>
          </a:solidFill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&amp;Rcy;&amp;iecy;&amp;zcy;&amp;ucy;&amp;lcy;&amp;tcy;&amp;acy;&amp;tcy; &amp;scy; &amp;icy;&amp;zcy;&amp;ocy;&amp;bcy;&amp;rcy;&amp;acy;&amp;zhcy;&amp;iecy;&amp;ncy;&amp;icy;&amp;iecy; &amp;zcy;&amp;acy; &amp;kcy;&amp;acy;&amp;rcy;&amp;tcy;&amp;icy;&amp;ncy;&amp;kcy;&amp;icy; &amp;tscy;&amp;icy;&amp;gcy;&amp;acy;&amp;r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3760" y="5157192"/>
            <a:ext cx="2160240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4" name="Закръглен правоъгълник 3"/>
          <p:cNvSpPr/>
          <p:nvPr/>
        </p:nvSpPr>
        <p:spPr>
          <a:xfrm>
            <a:off x="251520" y="332656"/>
            <a:ext cx="8136904" cy="468052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800" u="sng" dirty="0" smtClean="0">
                <a:solidFill>
                  <a:schemeClr val="tx1"/>
                </a:solidFill>
              </a:rPr>
              <a:t>Тютюнопушенето е един от най- разпространените вредни навици на хората. </a:t>
            </a:r>
            <a:r>
              <a:rPr lang="bg-BG" sz="2800" dirty="0" smtClean="0">
                <a:solidFill>
                  <a:schemeClr val="tx1"/>
                </a:solidFill>
              </a:rPr>
              <a:t>В България е приет закон за забрана на пушенето на обществени места. Цигареният дим съдържа много отровни вещества, от които най-вреден за здравето е </a:t>
            </a:r>
            <a:r>
              <a:rPr lang="bg-BG" sz="2800" b="1" dirty="0" smtClean="0">
                <a:solidFill>
                  <a:schemeClr val="tx1"/>
                </a:solidFill>
              </a:rPr>
              <a:t>никотинът </a:t>
            </a:r>
            <a:r>
              <a:rPr lang="bg-BG" sz="2800" dirty="0" smtClean="0">
                <a:solidFill>
                  <a:schemeClr val="tx1"/>
                </a:solidFill>
              </a:rPr>
              <a:t>и катраните. Те полепват по белите дробове, а и оцветяват ноктите и зъбите на пушачите.Веществата, които се съдържат в цигарения дим предизвикват тежки заболявания най-вече на органите на дишането: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5085184"/>
            <a:ext cx="3419872" cy="7200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хронични възпаления на гръкляна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5949280"/>
            <a:ext cx="2880320" cy="5844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възпаления на дихателната тръба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91880" y="5229200"/>
            <a:ext cx="1584176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белите дробове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75856" y="5949280"/>
            <a:ext cx="3096344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дихателна недостатъчност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4048" y="5013176"/>
            <a:ext cx="2088232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туберкулоза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44208" y="5949280"/>
            <a:ext cx="2448272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рак на белите дробове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кръглен правоъгълник 3"/>
          <p:cNvSpPr/>
          <p:nvPr/>
        </p:nvSpPr>
        <p:spPr>
          <a:xfrm>
            <a:off x="539552" y="836712"/>
            <a:ext cx="8064896" cy="3168352"/>
          </a:xfrm>
          <a:prstGeom prst="roundRect">
            <a:avLst/>
          </a:prstGeom>
          <a:solidFill>
            <a:srgbClr val="E1AAA9"/>
          </a:solidFill>
          <a:ln w="76200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Никотинът поразява и мозъка, и нервите. Волята отслабва, пушачът става нервен, невъздържан, склонен към конфликти. Цигареният дим е вреден не само за пушачите, но и за хората около него.Той е вреден за бебетата, бременните жени и малките деца.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Закръглен правоъгълник 4"/>
          <p:cNvSpPr/>
          <p:nvPr/>
        </p:nvSpPr>
        <p:spPr>
          <a:xfrm>
            <a:off x="683568" y="4509120"/>
            <a:ext cx="8064896" cy="1872208"/>
          </a:xfrm>
          <a:prstGeom prst="roundRect">
            <a:avLst/>
          </a:prstGeom>
          <a:solidFill>
            <a:srgbClr val="E1AAA9"/>
          </a:solidFill>
          <a:ln w="76200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Не правете опити да пушите, защото пушачите много трудно се отказват от цигарите, макар да знаят, че здравето им е застрашено!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кръглен правоъгълник 3"/>
          <p:cNvSpPr/>
          <p:nvPr/>
        </p:nvSpPr>
        <p:spPr>
          <a:xfrm>
            <a:off x="323528" y="332656"/>
            <a:ext cx="8496944" cy="6048672"/>
          </a:xfrm>
          <a:prstGeom prst="roundRect">
            <a:avLst/>
          </a:prstGeom>
          <a:solidFill>
            <a:srgbClr val="E1AAA9"/>
          </a:solidFill>
          <a:ln w="76200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Наркотиците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bg-BG" sz="2400" dirty="0" smtClean="0">
                <a:solidFill>
                  <a:schemeClr val="tx1"/>
                </a:solidFill>
              </a:rPr>
              <a:t>дрогите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bg-BG" sz="2400" dirty="0" smtClean="0">
                <a:solidFill>
                  <a:schemeClr val="tx1"/>
                </a:solidFill>
              </a:rPr>
              <a:t> са вещества, които водят до привикване и болестно влечение към тях. Развива се заболяване, наречено наркомания. Приемането на наркотици води до непрекъснато и задълбочаващо се отравяне на организма.Увреждат се много органи. Постепенно наркоманите се превръщат в развалини. Не са редки и смъртните случаи, причинени от приемането на свръхдоза наркотик. Наркоманите, за ди набавят наркотици, непрекъснато имат нужда от пари и затова извършват различни престъпления. Често самите те започват да продават наркотици-стават пласьори, стремят се да привличат нови жертви. Често техни жертви са ученици. Лекуването на наркоманията е трудно, бавно и мъчително, невинаги успешно.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626" name="AutoShape 2" descr="&amp;Rcy;&amp;iecy;&amp;zcy;&amp;ucy;&amp;lcy;&amp;tcy;&amp;acy;&amp;tcy; &amp;scy; &amp;icy;&amp;zcy;&amp;ocy;&amp;bcy;&amp;rcy;&amp;acy;&amp;zhcy;&amp;iecy;&amp;ncy;&amp;icy;&amp;iecy; &amp;zcy;&amp;acy; &amp;kcy;&amp;acy;&amp;rcy;&amp;tcy;&amp;icy;&amp;ncy;&amp;kcy;&amp;icy;  &amp;scy;&amp;pcy;&amp;rcy;&amp;icy;&amp;ncy;&amp;tscy;&amp;ocy;&amp;vcy;&amp;kcy;&amp;acy;"/>
          <p:cNvSpPr>
            <a:spLocks noChangeAspect="1" noChangeArrowheads="1"/>
          </p:cNvSpPr>
          <p:nvPr/>
        </p:nvSpPr>
        <p:spPr bwMode="auto">
          <a:xfrm>
            <a:off x="155575" y="-617538"/>
            <a:ext cx="1704975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кръглен правоъгълник 3"/>
          <p:cNvSpPr/>
          <p:nvPr/>
        </p:nvSpPr>
        <p:spPr>
          <a:xfrm>
            <a:off x="467544" y="260648"/>
            <a:ext cx="8064896" cy="1368152"/>
          </a:xfrm>
          <a:prstGeom prst="roundRect">
            <a:avLst/>
          </a:prstGeom>
          <a:solidFill>
            <a:srgbClr val="E1AAA9"/>
          </a:solidFill>
          <a:ln w="76200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Затова никога не посягайте към наркотици от любопитство или за да подражавате на приятели!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Закръглен правоъгълник 4"/>
          <p:cNvSpPr/>
          <p:nvPr/>
        </p:nvSpPr>
        <p:spPr>
          <a:xfrm>
            <a:off x="827584" y="1844824"/>
            <a:ext cx="7344816" cy="72008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3200" b="1" dirty="0" smtClean="0">
              <a:solidFill>
                <a:schemeClr val="tx1"/>
              </a:solidFill>
            </a:endParaRPr>
          </a:p>
          <a:p>
            <a:pPr algn="ctr"/>
            <a:r>
              <a:rPr lang="bg-BG" sz="3200" b="1" dirty="0" smtClean="0">
                <a:solidFill>
                  <a:schemeClr val="tx1"/>
                </a:solidFill>
              </a:rPr>
              <a:t>Да живеем здравословно!</a:t>
            </a: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539552" y="3068960"/>
            <a:ext cx="1728192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хранене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2627784" y="3068960"/>
            <a:ext cx="1512168" cy="5844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спорт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4355976" y="3140968"/>
            <a:ext cx="1728192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почивка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7164288" y="2924944"/>
            <a:ext cx="1872208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хигиена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372200" y="3789040"/>
            <a:ext cx="2016224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околна среда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2" name="Съединител &quot;права стрелка&quot; 11"/>
          <p:cNvCxnSpPr>
            <a:stCxn id="5" idx="2"/>
            <a:endCxn id="6" idx="0"/>
          </p:cNvCxnSpPr>
          <p:nvPr/>
        </p:nvCxnSpPr>
        <p:spPr>
          <a:xfrm flipH="1">
            <a:off x="1403648" y="2564904"/>
            <a:ext cx="3096344" cy="5040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ъединител &quot;права стрелка&quot; 17"/>
          <p:cNvCxnSpPr>
            <a:stCxn id="5" idx="2"/>
            <a:endCxn id="8" idx="0"/>
          </p:cNvCxnSpPr>
          <p:nvPr/>
        </p:nvCxnSpPr>
        <p:spPr>
          <a:xfrm>
            <a:off x="4499992" y="2564904"/>
            <a:ext cx="720080" cy="57606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ъединител &quot;права стрелка&quot; 19"/>
          <p:cNvCxnSpPr/>
          <p:nvPr/>
        </p:nvCxnSpPr>
        <p:spPr>
          <a:xfrm>
            <a:off x="4499992" y="2564904"/>
            <a:ext cx="2664296" cy="36004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ъединител &quot;права стрелка&quot; 22"/>
          <p:cNvCxnSpPr>
            <a:endCxn id="10" idx="0"/>
          </p:cNvCxnSpPr>
          <p:nvPr/>
        </p:nvCxnSpPr>
        <p:spPr>
          <a:xfrm>
            <a:off x="4572000" y="2564904"/>
            <a:ext cx="2808312" cy="122413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ърце 23"/>
          <p:cNvSpPr/>
          <p:nvPr/>
        </p:nvSpPr>
        <p:spPr>
          <a:xfrm>
            <a:off x="539552" y="3689350"/>
            <a:ext cx="3960813" cy="3168650"/>
          </a:xfrm>
          <a:prstGeom prst="hear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i="1" dirty="0">
                <a:solidFill>
                  <a:schemeClr val="tx1"/>
                </a:solidFill>
              </a:rPr>
              <a:t>Работихте чудесно! Поздравявам ви!</a:t>
            </a:r>
            <a:endParaRPr lang="en-US" sz="2800" i="1" dirty="0">
              <a:solidFill>
                <a:schemeClr val="tx1"/>
              </a:solidFill>
            </a:endParaRPr>
          </a:p>
        </p:txBody>
      </p:sp>
      <p:cxnSp>
        <p:nvCxnSpPr>
          <p:cNvPr id="30" name="Съединител &quot;права стрелка&quot; 29"/>
          <p:cNvCxnSpPr>
            <a:stCxn id="5" idx="2"/>
            <a:endCxn id="7" idx="0"/>
          </p:cNvCxnSpPr>
          <p:nvPr/>
        </p:nvCxnSpPr>
        <p:spPr>
          <a:xfrm flipH="1">
            <a:off x="3383868" y="2564904"/>
            <a:ext cx="1116124" cy="5040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4" grpId="0" animBg="1"/>
      <p:bldP spid="2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елефна рамка 2"/>
          <p:cNvSpPr/>
          <p:nvPr/>
        </p:nvSpPr>
        <p:spPr>
          <a:xfrm>
            <a:off x="971600" y="1700808"/>
            <a:ext cx="7128792" cy="403244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1187624" y="29249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dirty="0" smtClean="0"/>
              <a:t>Изготвил: Стоянка </a:t>
            </a:r>
            <a:r>
              <a:rPr lang="bg-BG" sz="3200" dirty="0" err="1" smtClean="0"/>
              <a:t>Каръкова</a:t>
            </a:r>
            <a:endParaRPr lang="bg-BG" sz="3200" dirty="0" smtClean="0"/>
          </a:p>
          <a:p>
            <a:pPr algn="ctr"/>
            <a:r>
              <a:rPr lang="en-US" sz="3200" dirty="0" smtClean="0"/>
              <a:t>XI</a:t>
            </a:r>
            <a:r>
              <a:rPr lang="bg-BG" sz="3200" baseline="30000" dirty="0" smtClean="0"/>
              <a:t>-то</a:t>
            </a:r>
            <a:r>
              <a:rPr lang="bg-BG" sz="3200" dirty="0" smtClean="0"/>
              <a:t> ОУ </a:t>
            </a:r>
            <a:r>
              <a:rPr lang="bg-BG" sz="3200" baseline="-25000" dirty="0" smtClean="0"/>
              <a:t>“</a:t>
            </a:r>
            <a:r>
              <a:rPr lang="bg-BG" sz="3200" dirty="0" smtClean="0"/>
              <a:t> </a:t>
            </a:r>
            <a:r>
              <a:rPr lang="bg-BG" sz="3200" dirty="0" err="1" smtClean="0"/>
              <a:t>Душо</a:t>
            </a:r>
            <a:r>
              <a:rPr lang="bg-BG" sz="3200" dirty="0" smtClean="0"/>
              <a:t> </a:t>
            </a:r>
            <a:r>
              <a:rPr lang="bg-BG" sz="3200" dirty="0" err="1" smtClean="0"/>
              <a:t>Хаджидеков</a:t>
            </a:r>
            <a:r>
              <a:rPr lang="bg-BG" sz="3200" dirty="0" smtClean="0"/>
              <a:t>”</a:t>
            </a:r>
          </a:p>
          <a:p>
            <a:pPr algn="ctr"/>
            <a:r>
              <a:rPr lang="bg-BG" sz="3200" dirty="0" smtClean="0"/>
              <a:t>гр. Пловдив</a:t>
            </a:r>
            <a:endParaRPr lang="en-US" sz="32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но изнесено означение 1"/>
          <p:cNvSpPr/>
          <p:nvPr/>
        </p:nvSpPr>
        <p:spPr>
          <a:xfrm>
            <a:off x="971600" y="116632"/>
            <a:ext cx="7488832" cy="72008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b="1" dirty="0" smtClean="0">
                <a:solidFill>
                  <a:schemeClr val="tx1"/>
                </a:solidFill>
              </a:rPr>
              <a:t>Из дневника на Лена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Релефна рамка 2"/>
          <p:cNvSpPr/>
          <p:nvPr/>
        </p:nvSpPr>
        <p:spPr>
          <a:xfrm>
            <a:off x="323528" y="1124744"/>
            <a:ext cx="8712968" cy="55446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1115616" y="1700808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800" dirty="0" smtClean="0"/>
              <a:t>Благодаря, мамо!</a:t>
            </a:r>
          </a:p>
          <a:p>
            <a:pPr algn="just"/>
            <a:r>
              <a:rPr lang="bg-BG" sz="2800" dirty="0" smtClean="0"/>
              <a:t>	Доволна съм, че мама ме убеди да спортувам. Прочетох в интернет, че много хора страдат от различни болести заради застоялия начин на живот и неправилно хранене. Ядат много повече, отколкото е необходимо на организма, и надебеляват. Пишеше, че най-дебелият човек на света е тежал 623 кг. Не мога да си го представя! Тежи колкото десет души!</a:t>
            </a:r>
            <a:endParaRPr lang="en-US" sz="2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кръглен правоъгълник 3"/>
          <p:cNvSpPr/>
          <p:nvPr/>
        </p:nvSpPr>
        <p:spPr>
          <a:xfrm>
            <a:off x="1187624" y="476672"/>
            <a:ext cx="3384376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3200" dirty="0" smtClean="0">
                <a:solidFill>
                  <a:schemeClr val="tx1"/>
                </a:solidFill>
              </a:rPr>
              <a:t>Режим на живот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476672"/>
            <a:ext cx="792088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1.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23528" y="1268760"/>
            <a:ext cx="8424936" cy="122413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g-BG" sz="3200" dirty="0" smtClean="0">
                <a:solidFill>
                  <a:schemeClr val="tx1"/>
                </a:solidFill>
              </a:rPr>
              <a:t>Разумното разпределение на  времето за труд и почивка се нарича режим на живот.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323528" y="2708920"/>
            <a:ext cx="8424936" cy="122413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g-BG" sz="3200" dirty="0" smtClean="0">
                <a:solidFill>
                  <a:schemeClr val="tx1"/>
                </a:solidFill>
              </a:rPr>
              <a:t>Добрият режим спомага да се постигнат по-добри трудови резултати с по-малко умора.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323528" y="4149080"/>
            <a:ext cx="8424936" cy="21602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g-BG" sz="3200" dirty="0" smtClean="0">
                <a:solidFill>
                  <a:schemeClr val="tx1"/>
                </a:solidFill>
              </a:rPr>
              <a:t>Хора, които добре разпределят времето си, не се лишават от развлечения. Те имат добро здраве, използват силите си разумно и са в добро настроение.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16631"/>
            <a:ext cx="1440160" cy="108012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кръглен правоъгълник 3"/>
          <p:cNvSpPr/>
          <p:nvPr/>
        </p:nvSpPr>
        <p:spPr>
          <a:xfrm>
            <a:off x="1187624" y="476672"/>
            <a:ext cx="5976664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3200" dirty="0" smtClean="0">
                <a:solidFill>
                  <a:schemeClr val="tx1"/>
                </a:solidFill>
              </a:rPr>
              <a:t>Дейностите от дневния режим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476672"/>
            <a:ext cx="792088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2.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251520" y="3356992"/>
            <a:ext cx="8424936" cy="15121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g-BG" sz="3200" dirty="0" smtClean="0">
                <a:solidFill>
                  <a:schemeClr val="tx1"/>
                </a:solidFill>
              </a:rPr>
              <a:t>Човек създава определен ритъм на работа на органите и жизнените процеси протичат нормално.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8640"/>
            <a:ext cx="1440160" cy="1080121"/>
          </a:xfrm>
          <a:prstGeom prst="rect">
            <a:avLst/>
          </a:prstGeom>
          <a:noFill/>
        </p:spPr>
      </p:pic>
      <p:sp>
        <p:nvSpPr>
          <p:cNvPr id="9" name="Текстово поле 8"/>
          <p:cNvSpPr txBox="1"/>
          <p:nvPr/>
        </p:nvSpPr>
        <p:spPr>
          <a:xfrm>
            <a:off x="1187624" y="1340768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/>
              <a:t>Според вас от какво зависи дневният режим на човека?</a:t>
            </a:r>
            <a:endParaRPr lang="en-US" sz="2800" dirty="0"/>
          </a:p>
        </p:txBody>
      </p:sp>
      <p:sp>
        <p:nvSpPr>
          <p:cNvPr id="10" name="Правоъгълник с два заоблени срещуположни ъгъла 9"/>
          <p:cNvSpPr/>
          <p:nvPr/>
        </p:nvSpPr>
        <p:spPr>
          <a:xfrm>
            <a:off x="683568" y="2420888"/>
            <a:ext cx="2592288" cy="7200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От възрастта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Правоъгълник с два заоблени срещуположни ъгъла 10"/>
          <p:cNvSpPr/>
          <p:nvPr/>
        </p:nvSpPr>
        <p:spPr>
          <a:xfrm>
            <a:off x="3491880" y="2420888"/>
            <a:ext cx="2592288" cy="7200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От професията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Блоксхема: алтернативен процес 11"/>
          <p:cNvSpPr/>
          <p:nvPr/>
        </p:nvSpPr>
        <p:spPr>
          <a:xfrm>
            <a:off x="6372200" y="2204864"/>
            <a:ext cx="2088232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i="1" dirty="0" smtClean="0">
                <a:solidFill>
                  <a:schemeClr val="tx1"/>
                </a:solidFill>
              </a:rPr>
              <a:t>Да проверим!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13" name="Закръглен правоъгълник 12"/>
          <p:cNvSpPr/>
          <p:nvPr/>
        </p:nvSpPr>
        <p:spPr>
          <a:xfrm>
            <a:off x="323528" y="5085184"/>
            <a:ext cx="8424936" cy="15121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g-BG" sz="3200" dirty="0" smtClean="0">
                <a:solidFill>
                  <a:schemeClr val="tx1"/>
                </a:solidFill>
              </a:rPr>
              <a:t>Човек разпределя времето си главно за четири вида дейност- </a:t>
            </a:r>
            <a:r>
              <a:rPr lang="bg-BG" sz="3200" b="1" dirty="0" smtClean="0">
                <a:solidFill>
                  <a:schemeClr val="tx1"/>
                </a:solidFill>
              </a:rPr>
              <a:t>труд </a:t>
            </a:r>
            <a:r>
              <a:rPr lang="bg-BG" sz="3200" dirty="0" smtClean="0">
                <a:solidFill>
                  <a:schemeClr val="tx1"/>
                </a:solidFill>
              </a:rPr>
              <a:t>, </a:t>
            </a:r>
            <a:r>
              <a:rPr lang="bg-BG" sz="3200" b="1" dirty="0" smtClean="0">
                <a:solidFill>
                  <a:schemeClr val="tx1"/>
                </a:solidFill>
              </a:rPr>
              <a:t>почивка</a:t>
            </a:r>
            <a:r>
              <a:rPr lang="bg-BG" sz="3200" dirty="0" smtClean="0">
                <a:solidFill>
                  <a:schemeClr val="tx1"/>
                </a:solidFill>
              </a:rPr>
              <a:t>, </a:t>
            </a:r>
            <a:r>
              <a:rPr lang="bg-BG" sz="3200" b="1" dirty="0" smtClean="0">
                <a:solidFill>
                  <a:schemeClr val="tx1"/>
                </a:solidFill>
              </a:rPr>
              <a:t>хранене </a:t>
            </a:r>
            <a:r>
              <a:rPr lang="bg-BG" sz="3200" dirty="0" smtClean="0">
                <a:solidFill>
                  <a:schemeClr val="tx1"/>
                </a:solidFill>
              </a:rPr>
              <a:t>и </a:t>
            </a:r>
            <a:r>
              <a:rPr lang="bg-BG" sz="3200" b="1" dirty="0" smtClean="0">
                <a:solidFill>
                  <a:schemeClr val="tx1"/>
                </a:solidFill>
              </a:rPr>
              <a:t>развлечение</a:t>
            </a:r>
            <a:r>
              <a:rPr lang="bg-BG" sz="3200" dirty="0" smtClean="0">
                <a:solidFill>
                  <a:schemeClr val="tx1"/>
                </a:solidFill>
              </a:rPr>
              <a:t>.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кръглен правоъгълник 3"/>
          <p:cNvSpPr/>
          <p:nvPr/>
        </p:nvSpPr>
        <p:spPr>
          <a:xfrm>
            <a:off x="1187624" y="476672"/>
            <a:ext cx="1224136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3200" dirty="0" smtClean="0">
                <a:solidFill>
                  <a:schemeClr val="tx1"/>
                </a:solidFill>
              </a:rPr>
              <a:t>Труд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476672"/>
            <a:ext cx="792088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а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9" name="Picture 6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797152"/>
            <a:ext cx="1807769" cy="1913839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941168"/>
            <a:ext cx="18669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кръглен правоъгълник 10"/>
          <p:cNvSpPr/>
          <p:nvPr/>
        </p:nvSpPr>
        <p:spPr>
          <a:xfrm>
            <a:off x="3635896" y="116632"/>
            <a:ext cx="1872208" cy="7920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 smtClean="0">
                <a:solidFill>
                  <a:schemeClr val="tx1"/>
                </a:solidFill>
              </a:rPr>
              <a:t>Труд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Блоксхема: алтернативен процес 11"/>
          <p:cNvSpPr/>
          <p:nvPr/>
        </p:nvSpPr>
        <p:spPr>
          <a:xfrm>
            <a:off x="467544" y="1988840"/>
            <a:ext cx="3384376" cy="2808312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chemeClr val="tx1"/>
                </a:solidFill>
              </a:rPr>
              <a:t>Умствен труд</a:t>
            </a:r>
          </a:p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При него тялото е в покой. Мозъкът се снабдява усилено с хранителни вещества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Блоксхема: алтернативен процес 12"/>
          <p:cNvSpPr/>
          <p:nvPr/>
        </p:nvSpPr>
        <p:spPr>
          <a:xfrm>
            <a:off x="4932040" y="1988840"/>
            <a:ext cx="3960440" cy="288032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chemeClr val="tx1"/>
                </a:solidFill>
              </a:rPr>
              <a:t>Физически труд</a:t>
            </a:r>
          </a:p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Той е по-здравословен. При него системно се натоварват двигателните органи. Това води до интензивно дишане и кръвообращение.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Съединител &quot;права стрелка&quot; 14"/>
          <p:cNvCxnSpPr>
            <a:stCxn id="11" idx="2"/>
          </p:cNvCxnSpPr>
          <p:nvPr/>
        </p:nvCxnSpPr>
        <p:spPr>
          <a:xfrm flipH="1">
            <a:off x="1979712" y="908720"/>
            <a:ext cx="259228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Съединител &quot;права стрелка&quot; 16"/>
          <p:cNvCxnSpPr>
            <a:stCxn id="11" idx="2"/>
          </p:cNvCxnSpPr>
          <p:nvPr/>
        </p:nvCxnSpPr>
        <p:spPr>
          <a:xfrm>
            <a:off x="4572000" y="908720"/>
            <a:ext cx="2808312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кръглен правоъгълник 3"/>
          <p:cNvSpPr/>
          <p:nvPr/>
        </p:nvSpPr>
        <p:spPr>
          <a:xfrm>
            <a:off x="1187624" y="476672"/>
            <a:ext cx="1872208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3200" dirty="0" smtClean="0">
                <a:solidFill>
                  <a:schemeClr val="tx1"/>
                </a:solidFill>
              </a:rPr>
              <a:t>Почивка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476672"/>
            <a:ext cx="792088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б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3635896" y="116632"/>
            <a:ext cx="1872208" cy="7920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 smtClean="0">
                <a:solidFill>
                  <a:schemeClr val="tx1"/>
                </a:solidFill>
              </a:rPr>
              <a:t>Почивка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Блоксхема: алтернативен процес 11"/>
          <p:cNvSpPr/>
          <p:nvPr/>
        </p:nvSpPr>
        <p:spPr>
          <a:xfrm>
            <a:off x="0" y="1772816"/>
            <a:ext cx="4499992" cy="3168352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chemeClr val="tx1"/>
                </a:solidFill>
              </a:rPr>
              <a:t>Пасивна</a:t>
            </a:r>
          </a:p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Сънят е пасивна почивка. По време на сън всички жизнени процеси протичат по-бавно. Спокойният сън възстановява силите на човека. Децата трябва да спят 10-12 часа на денонощие.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Блоксхема: алтернативен процес 12"/>
          <p:cNvSpPr/>
          <p:nvPr/>
        </p:nvSpPr>
        <p:spPr>
          <a:xfrm>
            <a:off x="4932040" y="1844824"/>
            <a:ext cx="3960440" cy="3024336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chemeClr val="tx1"/>
                </a:solidFill>
              </a:rPr>
              <a:t>Активна –</a:t>
            </a:r>
            <a:r>
              <a:rPr lang="bg-BG" sz="2400" dirty="0" smtClean="0">
                <a:solidFill>
                  <a:schemeClr val="tx1"/>
                </a:solidFill>
              </a:rPr>
              <a:t>означава смяна на един вид труд с друг. Много полезно е например, след като си решавал задачи един час, да почистиш с прахосмукачка.</a:t>
            </a:r>
          </a:p>
        </p:txBody>
      </p:sp>
      <p:cxnSp>
        <p:nvCxnSpPr>
          <p:cNvPr id="15" name="Съединител &quot;права стрелка&quot; 14"/>
          <p:cNvCxnSpPr>
            <a:stCxn id="11" idx="2"/>
            <a:endCxn id="12" idx="0"/>
          </p:cNvCxnSpPr>
          <p:nvPr/>
        </p:nvCxnSpPr>
        <p:spPr>
          <a:xfrm flipH="1">
            <a:off x="2249996" y="908720"/>
            <a:ext cx="2322004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Съединител &quot;права стрелка&quot; 16"/>
          <p:cNvCxnSpPr>
            <a:stCxn id="11" idx="2"/>
          </p:cNvCxnSpPr>
          <p:nvPr/>
        </p:nvCxnSpPr>
        <p:spPr>
          <a:xfrm>
            <a:off x="4572000" y="908720"/>
            <a:ext cx="2304256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099" name="Picture 3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157192"/>
            <a:ext cx="1904695" cy="1238098"/>
          </a:xfrm>
          <a:prstGeom prst="rect">
            <a:avLst/>
          </a:prstGeom>
          <a:noFill/>
        </p:spPr>
      </p:pic>
      <p:pic>
        <p:nvPicPr>
          <p:cNvPr id="4101" name="Picture 5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164531"/>
            <a:ext cx="1747418" cy="1693469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кръглен правоъгълник 3"/>
          <p:cNvSpPr/>
          <p:nvPr/>
        </p:nvSpPr>
        <p:spPr>
          <a:xfrm>
            <a:off x="1187624" y="476672"/>
            <a:ext cx="1872208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3200" dirty="0" smtClean="0">
                <a:solidFill>
                  <a:schemeClr val="tx1"/>
                </a:solidFill>
              </a:rPr>
              <a:t>Хранене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476672"/>
            <a:ext cx="792088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в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Блоксхема: алтернативен процес 11"/>
          <p:cNvSpPr/>
          <p:nvPr/>
        </p:nvSpPr>
        <p:spPr>
          <a:xfrm>
            <a:off x="467544" y="1268760"/>
            <a:ext cx="8064896" cy="3312368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4000" dirty="0" smtClean="0">
              <a:solidFill>
                <a:schemeClr val="tx1"/>
              </a:solidFill>
            </a:endParaRPr>
          </a:p>
          <a:p>
            <a:pPr algn="ctr"/>
            <a:r>
              <a:rPr lang="bg-BG" sz="4000" dirty="0" smtClean="0">
                <a:solidFill>
                  <a:schemeClr val="tx1"/>
                </a:solidFill>
              </a:rPr>
              <a:t>Режимът на хранене </a:t>
            </a:r>
          </a:p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допринася за добро храносмилане. Когато храната се приема винаги в определено време, смилателните сокове се отделят обилно и храната се оползотворява изцяло. Ако се пропускат часове за хранене, организмът се запасява, като превръща въглехидратите в мазнини, и човек напълнява. </a:t>
            </a:r>
          </a:p>
          <a:p>
            <a:pPr algn="ctr"/>
            <a:endParaRPr lang="bg-BG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437112"/>
            <a:ext cx="1952531" cy="1860237"/>
          </a:xfrm>
          <a:prstGeom prst="rect">
            <a:avLst/>
          </a:prstGeom>
          <a:noFill/>
        </p:spPr>
      </p:pic>
      <p:pic>
        <p:nvPicPr>
          <p:cNvPr id="5123" name="Picture 3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81128"/>
            <a:ext cx="676275" cy="1000125"/>
          </a:xfrm>
          <a:prstGeom prst="rect">
            <a:avLst/>
          </a:prstGeom>
          <a:noFill/>
        </p:spPr>
      </p:pic>
      <p:pic>
        <p:nvPicPr>
          <p:cNvPr id="14" name="Picture 13" descr="2836a6080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013176"/>
            <a:ext cx="1228725" cy="923925"/>
          </a:xfrm>
          <a:prstGeom prst="rect">
            <a:avLst/>
          </a:prstGeom>
          <a:noFill/>
        </p:spPr>
      </p:pic>
      <p:pic>
        <p:nvPicPr>
          <p:cNvPr id="16" name="Picture 17" descr="65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5229200"/>
            <a:ext cx="1057275" cy="676275"/>
          </a:xfrm>
          <a:prstGeom prst="rect">
            <a:avLst/>
          </a:prstGeom>
          <a:noFill/>
        </p:spPr>
      </p:pic>
      <p:pic>
        <p:nvPicPr>
          <p:cNvPr id="18" name="Picture 15" descr="Dano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11760" y="5013176"/>
            <a:ext cx="885825" cy="1181100"/>
          </a:xfrm>
          <a:prstGeom prst="rect">
            <a:avLst/>
          </a:prstGeom>
          <a:noFill/>
        </p:spPr>
      </p:pic>
      <p:pic>
        <p:nvPicPr>
          <p:cNvPr id="19" name="Picture 11" descr="meat-loaf-ck-1160600-l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95936" y="5085184"/>
            <a:ext cx="1104900" cy="1104900"/>
          </a:xfrm>
          <a:prstGeom prst="rect">
            <a:avLst/>
          </a:prstGeom>
          <a:noFill/>
        </p:spPr>
      </p:pic>
      <p:pic>
        <p:nvPicPr>
          <p:cNvPr id="20" name="Picture 5" descr="pic_bg_69">
            <a:hlinkClick r:id="rId12"/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13" cstate="print"/>
          <a:srcRect/>
          <a:stretch>
            <a:fillRect/>
          </a:stretch>
        </p:blipFill>
        <p:spPr>
          <a:xfrm>
            <a:off x="3203848" y="4797152"/>
            <a:ext cx="923925" cy="1104900"/>
          </a:xfrm>
          <a:prstGeom prst="rect">
            <a:avLst/>
          </a:prstGeom>
          <a:ln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кръглен правоъгълник 3"/>
          <p:cNvSpPr/>
          <p:nvPr/>
        </p:nvSpPr>
        <p:spPr>
          <a:xfrm>
            <a:off x="1115616" y="476672"/>
            <a:ext cx="2448272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3200" dirty="0" smtClean="0">
                <a:solidFill>
                  <a:schemeClr val="tx1"/>
                </a:solidFill>
              </a:rPr>
              <a:t>Развлечения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476672"/>
            <a:ext cx="792088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г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4211960" y="188640"/>
            <a:ext cx="3024336" cy="7920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 smtClean="0">
                <a:solidFill>
                  <a:schemeClr val="tx1"/>
                </a:solidFill>
              </a:rPr>
              <a:t>Развлечения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Блоксхема: алтернативен процес 11"/>
          <p:cNvSpPr/>
          <p:nvPr/>
        </p:nvSpPr>
        <p:spPr>
          <a:xfrm>
            <a:off x="179512" y="1772816"/>
            <a:ext cx="4320480" cy="468052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chemeClr val="tx1"/>
                </a:solidFill>
              </a:rPr>
              <a:t>Пасивни</a:t>
            </a:r>
          </a:p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Наричат се още  </a:t>
            </a:r>
            <a:r>
              <a:rPr lang="bg-BG" sz="2400" baseline="-25000" dirty="0" smtClean="0">
                <a:solidFill>
                  <a:schemeClr val="tx1"/>
                </a:solidFill>
              </a:rPr>
              <a:t>“</a:t>
            </a:r>
            <a:r>
              <a:rPr lang="bg-BG" sz="2400" dirty="0" smtClean="0">
                <a:solidFill>
                  <a:schemeClr val="tx1"/>
                </a:solidFill>
              </a:rPr>
              <a:t>седящи” развлечения. Някои хора предпочитат приятните разговори с приятели, гледането на телевизия или развлечение на компютъра: игри, разговори, филми, интернет. Продължителното време, прекарано пред тях , се отразява неблагоприятно на здравето.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Блоксхема: алтернативен процес 12"/>
          <p:cNvSpPr/>
          <p:nvPr/>
        </p:nvSpPr>
        <p:spPr>
          <a:xfrm>
            <a:off x="5004048" y="1844824"/>
            <a:ext cx="3960440" cy="396044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 smtClean="0">
                <a:solidFill>
                  <a:schemeClr val="tx1"/>
                </a:solidFill>
              </a:rPr>
              <a:t>Активни – </a:t>
            </a:r>
            <a:r>
              <a:rPr lang="bg-BG" sz="2400" dirty="0" smtClean="0">
                <a:solidFill>
                  <a:schemeClr val="tx1"/>
                </a:solidFill>
              </a:rPr>
              <a:t>те са полезни за здравето на човека. Свързани са с движение на тялото като: игри на открито, излети, всички видове спорт. Децата и юношите растат и се развиват, затова е необходимо да спортуват поне три пъти седмично.</a:t>
            </a:r>
          </a:p>
        </p:txBody>
      </p:sp>
      <p:cxnSp>
        <p:nvCxnSpPr>
          <p:cNvPr id="15" name="Съединител &quot;права стрелка&quot; 14"/>
          <p:cNvCxnSpPr>
            <a:stCxn id="11" idx="2"/>
            <a:endCxn id="12" idx="0"/>
          </p:cNvCxnSpPr>
          <p:nvPr/>
        </p:nvCxnSpPr>
        <p:spPr>
          <a:xfrm flipH="1">
            <a:off x="2339752" y="980728"/>
            <a:ext cx="3384376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Съединител &quot;права стрелка&quot; 16"/>
          <p:cNvCxnSpPr>
            <a:stCxn id="11" idx="2"/>
          </p:cNvCxnSpPr>
          <p:nvPr/>
        </p:nvCxnSpPr>
        <p:spPr>
          <a:xfrm>
            <a:off x="5724128" y="980728"/>
            <a:ext cx="1728192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14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936104" cy="792088"/>
          </a:xfrm>
          <a:prstGeom prst="rect">
            <a:avLst/>
          </a:prstGeom>
          <a:noFill/>
        </p:spPr>
      </p:pic>
      <p:pic>
        <p:nvPicPr>
          <p:cNvPr id="6147" name="Picture 3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0"/>
            <a:ext cx="1570776" cy="1730721"/>
          </a:xfrm>
          <a:prstGeom prst="rect">
            <a:avLst/>
          </a:prstGeom>
          <a:noFill/>
        </p:spPr>
      </p:pic>
      <p:pic>
        <p:nvPicPr>
          <p:cNvPr id="6148" name="Picture 4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5517232"/>
            <a:ext cx="1008113" cy="1340768"/>
          </a:xfrm>
          <a:prstGeom prst="rect">
            <a:avLst/>
          </a:prstGeom>
          <a:noFill/>
        </p:spPr>
      </p:pic>
      <p:sp>
        <p:nvSpPr>
          <p:cNvPr id="26" name="Текстово поле 25"/>
          <p:cNvSpPr txBox="1"/>
          <p:nvPr/>
        </p:nvSpPr>
        <p:spPr>
          <a:xfrm>
            <a:off x="4572000" y="6027003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000" dirty="0" smtClean="0"/>
              <a:t>Има ли и друг вид развлечения?</a:t>
            </a:r>
            <a:endParaRPr lang="en-US" sz="2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3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611560" y="1844824"/>
            <a:ext cx="7776864" cy="144016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Режимът на живот е разумното разпределение на времето за:</a:t>
            </a:r>
            <a:endParaRPr lang="en-US" sz="2800" dirty="0"/>
          </a:p>
        </p:txBody>
      </p:sp>
      <p:sp>
        <p:nvSpPr>
          <p:cNvPr id="3" name="Овал 2"/>
          <p:cNvSpPr/>
          <p:nvPr/>
        </p:nvSpPr>
        <p:spPr>
          <a:xfrm>
            <a:off x="3203848" y="0"/>
            <a:ext cx="3168352" cy="14401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i="1" dirty="0" smtClean="0">
                <a:solidFill>
                  <a:schemeClr val="tx1"/>
                </a:solidFill>
              </a:rPr>
              <a:t>Да обобщим!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4" name="Правоъгълник с два заоблени срещуположни ъгъла 3"/>
          <p:cNvSpPr/>
          <p:nvPr/>
        </p:nvSpPr>
        <p:spPr>
          <a:xfrm>
            <a:off x="0" y="4509120"/>
            <a:ext cx="1656184" cy="864096"/>
          </a:xfrm>
          <a:prstGeom prst="round2Diag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труд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Правоъгълник с два заоблени срещуположни ъгъла 4"/>
          <p:cNvSpPr/>
          <p:nvPr/>
        </p:nvSpPr>
        <p:spPr>
          <a:xfrm>
            <a:off x="2339752" y="4581128"/>
            <a:ext cx="1656184" cy="864096"/>
          </a:xfrm>
          <a:prstGeom prst="round2Diag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почивка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Правоъгълник с два заоблени срещуположни ъгъла 5"/>
          <p:cNvSpPr/>
          <p:nvPr/>
        </p:nvSpPr>
        <p:spPr>
          <a:xfrm>
            <a:off x="4499992" y="4581128"/>
            <a:ext cx="1656184" cy="864096"/>
          </a:xfrm>
          <a:prstGeom prst="round2Diag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хранене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Правоъгълник с два заоблени срещуположни ъгъла 6"/>
          <p:cNvSpPr/>
          <p:nvPr/>
        </p:nvSpPr>
        <p:spPr>
          <a:xfrm>
            <a:off x="6660232" y="4509120"/>
            <a:ext cx="2232248" cy="864096"/>
          </a:xfrm>
          <a:prstGeom prst="round2Diag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развлечение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Съединител &quot;права стрелка&quot; 8"/>
          <p:cNvCxnSpPr>
            <a:stCxn id="2" idx="2"/>
            <a:endCxn id="4" idx="3"/>
          </p:cNvCxnSpPr>
          <p:nvPr/>
        </p:nvCxnSpPr>
        <p:spPr>
          <a:xfrm flipH="1">
            <a:off x="828092" y="3284984"/>
            <a:ext cx="367190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Съединител &quot;права стрелка&quot; 10"/>
          <p:cNvCxnSpPr>
            <a:stCxn id="2" idx="2"/>
            <a:endCxn id="5" idx="3"/>
          </p:cNvCxnSpPr>
          <p:nvPr/>
        </p:nvCxnSpPr>
        <p:spPr>
          <a:xfrm flipH="1">
            <a:off x="3167844" y="3284984"/>
            <a:ext cx="1332148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Съединител &quot;права стрелка&quot; 12"/>
          <p:cNvCxnSpPr>
            <a:stCxn id="2" idx="2"/>
            <a:endCxn id="6" idx="3"/>
          </p:cNvCxnSpPr>
          <p:nvPr/>
        </p:nvCxnSpPr>
        <p:spPr>
          <a:xfrm>
            <a:off x="4499992" y="3284984"/>
            <a:ext cx="828092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Съединител &quot;права стрелка&quot; 14"/>
          <p:cNvCxnSpPr/>
          <p:nvPr/>
        </p:nvCxnSpPr>
        <p:spPr>
          <a:xfrm>
            <a:off x="4499992" y="3284984"/>
            <a:ext cx="3384376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840</Words>
  <Application>Microsoft Office PowerPoint</Application>
  <PresentationFormat>Презентация на цял екран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16</vt:i4>
      </vt:variant>
    </vt:vector>
  </HeadingPairs>
  <TitlesOfParts>
    <vt:vector size="17" baseType="lpstr">
      <vt:lpstr>Office тема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usr1</dc:creator>
  <cp:lastModifiedBy>usr1</cp:lastModifiedBy>
  <cp:revision>29</cp:revision>
  <dcterms:modified xsi:type="dcterms:W3CDTF">2015-03-05T08:31:49Z</dcterms:modified>
</cp:coreProperties>
</file>